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3966-01E7-45A6-B822-7E196E9DE7CB}" type="datetimeFigureOut">
              <a:rPr lang="ru-RU" smtClean="0"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C348-E86F-4600-BAE2-7BB046A80E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Лекция № 5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ОБОРУДОВАНИЕ </a:t>
            </a:r>
            <a:r>
              <a:rPr lang="ru-RU" sz="3200" dirty="0"/>
              <a:t>ДЛЯ РАЗДЕЛЕНИЯ ПРОДУКТОВ ПЕРЕРАБОТКИ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1044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Сепараторы служат для разделения гетерогенных пищевых сред. Основные узлы сепаратора любого </a:t>
            </a:r>
            <a:r>
              <a:rPr lang="ru-RU" dirty="0" smtClean="0"/>
              <a:t>типа: </a:t>
            </a:r>
            <a:r>
              <a:rPr lang="ru-RU" dirty="0"/>
              <a:t>станина, </a:t>
            </a:r>
            <a:r>
              <a:rPr lang="ru-RU" dirty="0" smtClean="0"/>
              <a:t>состоящая </a:t>
            </a:r>
            <a:r>
              <a:rPr lang="ru-RU" dirty="0"/>
              <a:t>из корпуса и чаши, барабан, приемно-выводное </a:t>
            </a:r>
            <a:r>
              <a:rPr lang="ru-RU" dirty="0" smtClean="0"/>
              <a:t>устройство </a:t>
            </a:r>
            <a:r>
              <a:rPr lang="ru-RU" dirty="0"/>
              <a:t>и приводной механизм, включающий в себя </a:t>
            </a:r>
            <a:r>
              <a:rPr lang="ru-RU" dirty="0" smtClean="0"/>
              <a:t>вертикальный вал и </a:t>
            </a:r>
            <a:r>
              <a:rPr lang="ru-RU" dirty="0"/>
              <a:t>горизонтальный вал с зубчатым колесом.</a:t>
            </a:r>
          </a:p>
          <a:p>
            <a:pPr algn="just"/>
            <a:r>
              <a:rPr lang="ru-RU" dirty="0"/>
              <a:t>В корпусе станины размещен приводной механизм, на </a:t>
            </a:r>
            <a:r>
              <a:rPr lang="ru-RU" dirty="0" smtClean="0"/>
              <a:t>вертикальном </a:t>
            </a:r>
            <a:r>
              <a:rPr lang="ru-RU" dirty="0"/>
              <a:t>валу которого установлен барабан. Чаша станины </a:t>
            </a:r>
            <a:r>
              <a:rPr lang="ru-RU" dirty="0" smtClean="0"/>
              <a:t>закрыта </a:t>
            </a:r>
            <a:r>
              <a:rPr lang="ru-RU" dirty="0"/>
              <a:t>крышкой, в которой размещено приемно-выводное устройство. Саморазгружающиеся и сопловые сепараторы снабжены </a:t>
            </a:r>
            <a:r>
              <a:rPr lang="ru-RU" dirty="0" smtClean="0"/>
              <a:t>приемником </a:t>
            </a:r>
            <a:r>
              <a:rPr lang="ru-RU" dirty="0"/>
              <a:t>осадка или сгущенной фракции (например, творожного сгустка). </a:t>
            </a:r>
          </a:p>
          <a:p>
            <a:pPr algn="just"/>
            <a:r>
              <a:rPr lang="ru-RU" dirty="0"/>
              <a:t>В зависимости от технологического назначения сепараторов их барабаны различаются не только </a:t>
            </a:r>
            <a:r>
              <a:rPr lang="ru-RU" dirty="0" smtClean="0"/>
              <a:t>схемами, </a:t>
            </a:r>
            <a:r>
              <a:rPr lang="ru-RU" dirty="0"/>
              <a:t>но и </a:t>
            </a:r>
            <a:r>
              <a:rPr lang="ru-RU" dirty="0" smtClean="0"/>
              <a:t>конструктивным </a:t>
            </a:r>
            <a:r>
              <a:rPr lang="ru-RU" dirty="0"/>
              <a:t>исполнением.</a:t>
            </a:r>
          </a:p>
        </p:txBody>
      </p:sp>
      <p:pic>
        <p:nvPicPr>
          <p:cNvPr id="22530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39"/>
            <a:ext cx="4536504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11960" y="3526319"/>
            <a:ext cx="49320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Технологические схемы сепараторов различных типов: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а —барабан сепаратора-разделителя (сливкоотделителя); б— барабан сепаратора-осветлителя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молокоочистителя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); в—барабан соплового сепаратора (творожного); г —барабан сепаратора с периодической центробежной выгрузкой осадка (слева — выход осадка закрыт, справа — открыт); 1 — осадок (сепараторная слизь); 2—тяжелая фракция (обезжиренное молоко); 3— легкая (сливочная) фракция; 4 — тарельчатые вставки; 5 — осветленная жидкость (чистое молоко); б—творожная сыворотка; 7—приемник творога; 8— творожный сгусток; 9— сопло; 10— напорный диск сливок; 11— напорный диск обезжиренного молока; 12— разгрузочные окна; 13— подвижное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днише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 (поршень); 14— клапан управления движением поршня; приемник осадка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ОБОРУДОВАНИЕ ДЛЯ РАЗДЕЛЕНИЯ СЫПУЧИХ ПРОДУКТОВ ИЗМЕЛЬЧЕНИЯ ПИЩЕВЫХ </a:t>
            </a:r>
            <a:r>
              <a:rPr lang="ru-RU" dirty="0" smtClean="0"/>
              <a:t>СРЕД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Самобалансирующийся рассев ЗРШ4-4М представляет собой </a:t>
            </a:r>
            <a:r>
              <a:rPr lang="ru-RU" dirty="0" err="1"/>
              <a:t>четырехприемный</a:t>
            </a:r>
            <a:r>
              <a:rPr lang="ru-RU" dirty="0"/>
              <a:t> корпус с несущей рамой </a:t>
            </a:r>
            <a:r>
              <a:rPr lang="ru-RU" dirty="0" smtClean="0"/>
              <a:t>13. </a:t>
            </a:r>
            <a:r>
              <a:rPr lang="ru-RU" dirty="0"/>
              <a:t>Он </a:t>
            </a:r>
            <a:r>
              <a:rPr lang="ru-RU" dirty="0" smtClean="0"/>
              <a:t>выполнен </a:t>
            </a:r>
            <a:r>
              <a:rPr lang="ru-RU" dirty="0"/>
              <a:t>в виде шкафа и подвешен с помощью кронштейнов 2 на четырех подвесках 9 из стального троса к специальной раме </a:t>
            </a:r>
            <a:r>
              <a:rPr lang="ru-RU" dirty="0" smtClean="0"/>
              <a:t>потолочного </a:t>
            </a:r>
            <a:r>
              <a:rPr lang="ru-RU" dirty="0"/>
              <a:t>перекрытия производственного помещения. Концы </a:t>
            </a:r>
            <a:r>
              <a:rPr lang="ru-RU" dirty="0" smtClean="0"/>
              <a:t>подвесок </a:t>
            </a:r>
            <a:r>
              <a:rPr lang="ru-RU" dirty="0"/>
              <a:t>с помощью клиньев крепят в замках 11, установленных на несущих балках 10 корпуса </a:t>
            </a:r>
            <a:r>
              <a:rPr lang="ru-RU" dirty="0" smtClean="0"/>
              <a:t>рассева. Над </a:t>
            </a:r>
            <a:r>
              <a:rPr lang="ru-RU" dirty="0"/>
              <a:t>корпусом рассева на штангах 3 установлены приемные устройства 4. Штанги прикреплены к потолочной раме </a:t>
            </a:r>
            <a:r>
              <a:rPr lang="ru-RU" dirty="0" smtClean="0"/>
              <a:t>державками </a:t>
            </a:r>
            <a:r>
              <a:rPr lang="ru-RU" dirty="0"/>
              <a:t>1. Под корпусом на полу установлен блок патрубков 16 и 17. Патрубки 18 приемного устройства и напольные патрубки </a:t>
            </a:r>
            <a:r>
              <a:rPr lang="ru-RU" dirty="0" smtClean="0"/>
              <a:t>соединены </a:t>
            </a:r>
            <a:r>
              <a:rPr lang="ru-RU" dirty="0"/>
              <a:t>с патрубками корпуса матерчатыми </a:t>
            </a:r>
            <a:r>
              <a:rPr lang="ru-RU" dirty="0" smtClean="0"/>
              <a:t>рукавами</a:t>
            </a:r>
            <a:endParaRPr lang="ru-RU" dirty="0"/>
          </a:p>
        </p:txBody>
      </p:sp>
      <p:pic>
        <p:nvPicPr>
          <p:cNvPr id="23554" name="Picture 2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599" y="836712"/>
            <a:ext cx="403562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5172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19 и 15, которые укреплены на патрубках резиновыми кольцами. Ситовые корпуса приводятся в круговое поступательное движение от электродвигателя 5, закрепленного на кронштейне 8, и </a:t>
            </a:r>
            <a:r>
              <a:rPr lang="ru-RU" dirty="0" err="1" smtClean="0"/>
              <a:t>дебалансного</a:t>
            </a:r>
            <a:r>
              <a:rPr lang="ru-RU" dirty="0" smtClean="0"/>
              <a:t> </a:t>
            </a:r>
            <a:r>
              <a:rPr lang="ru-RU" dirty="0" err="1" smtClean="0"/>
              <a:t>колебателя</a:t>
            </a:r>
            <a:r>
              <a:rPr lang="ru-RU" dirty="0" smtClean="0"/>
              <a:t> 7 с балансирами6, которые закрыты ограждением 14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КЛАССИФИКАЦИЯ ОБОРУДОВАНИЯ</a:t>
            </a:r>
          </a:p>
          <a:p>
            <a:pPr algn="just"/>
            <a:r>
              <a:rPr lang="ru-RU" dirty="0"/>
              <a:t>К оборудованию этой группы относятся машины для </a:t>
            </a:r>
            <a:r>
              <a:rPr lang="ru-RU" dirty="0" smtClean="0"/>
              <a:t>разделения </a:t>
            </a:r>
            <a:r>
              <a:rPr lang="ru-RU" dirty="0"/>
              <a:t>жидких пищевых сред и машины для разделения сыпучих продуктов измельчения пищевых сред.</a:t>
            </a:r>
          </a:p>
          <a:p>
            <a:pPr algn="just"/>
            <a:r>
              <a:rPr lang="ru-RU" dirty="0"/>
              <a:t>Первую группу составляют машины и аппараты для </a:t>
            </a:r>
            <a:r>
              <a:rPr lang="ru-RU" dirty="0" smtClean="0"/>
              <a:t>отстаивания</a:t>
            </a:r>
            <a:r>
              <a:rPr lang="ru-RU" dirty="0"/>
              <a:t>, центрифугирования, фильтрования и сепарирования жидких пищевых сред.</a:t>
            </a:r>
          </a:p>
          <a:p>
            <a:pPr algn="just"/>
            <a:r>
              <a:rPr lang="ru-RU" i="1" dirty="0"/>
              <a:t>Отстаивание</a:t>
            </a:r>
            <a:r>
              <a:rPr lang="ru-RU" dirty="0"/>
              <a:t> — процесс разделения неоднородных жидких смесей на фракции, различающиеся по плотности, в поле </a:t>
            </a:r>
            <a:r>
              <a:rPr lang="ru-RU" dirty="0" smtClean="0"/>
              <a:t>гравитационных </a:t>
            </a:r>
            <a:r>
              <a:rPr lang="ru-RU" dirty="0"/>
              <a:t>сил. Его проводят в аппаратах различных конструкций, называемых отстойниками. В отстойниках суспензии и эмульсии разделяют на составляющие путем осаждения их под действием сил тяжести. Отстойники применяют в сахарной </a:t>
            </a:r>
            <a:r>
              <a:rPr lang="ru-RU" dirty="0" smtClean="0"/>
              <a:t>промышленности </a:t>
            </a:r>
            <a:r>
              <a:rPr lang="ru-RU" dirty="0"/>
              <a:t>для разделения сока первой сатурации, в пивоваренной отрасли для осветления пивного сусла.</a:t>
            </a:r>
          </a:p>
          <a:p>
            <a:pPr algn="just"/>
            <a:r>
              <a:rPr lang="ru-RU" i="1" dirty="0"/>
              <a:t>Центрифугирование —</a:t>
            </a:r>
            <a:r>
              <a:rPr lang="ru-RU" dirty="0"/>
              <a:t> разделение неоднородных суспензий на фракции в поле центробежных сил с помощью центрифуг </a:t>
            </a:r>
            <a:r>
              <a:rPr lang="ru-RU" dirty="0" smtClean="0"/>
              <a:t>различных </a:t>
            </a:r>
            <a:r>
              <a:rPr lang="ru-RU" dirty="0"/>
              <a:t>конструкций.</a:t>
            </a:r>
          </a:p>
          <a:p>
            <a:pPr algn="just"/>
            <a:r>
              <a:rPr lang="ru-RU" dirty="0"/>
              <a:t>По характеру работы центрифуги делятся на </a:t>
            </a:r>
            <a:r>
              <a:rPr lang="ru-RU" dirty="0" err="1"/>
              <a:t>осадительные</a:t>
            </a:r>
            <a:r>
              <a:rPr lang="ru-RU" dirty="0"/>
              <a:t> и фильтрующие; по принципу действия — на непрерывные и </a:t>
            </a:r>
            <a:r>
              <a:rPr lang="ru-RU" dirty="0" smtClean="0"/>
              <a:t>периодически </a:t>
            </a:r>
            <a:r>
              <a:rPr lang="ru-RU" dirty="0"/>
              <a:t>действующие; по способу разгрузки — на центрифуги с ручной и механизированной выгрузкой.</a:t>
            </a:r>
          </a:p>
          <a:p>
            <a:pPr algn="just"/>
            <a:r>
              <a:rPr lang="ru-RU" dirty="0"/>
              <a:t>В конструктивном плане различают центрифуги с </a:t>
            </a:r>
            <a:r>
              <a:rPr lang="ru-RU" dirty="0" smtClean="0"/>
              <a:t>горизонтальным </a:t>
            </a:r>
            <a:r>
              <a:rPr lang="ru-RU" dirty="0"/>
              <a:t>и вертикальным ротором. </a:t>
            </a:r>
            <a:r>
              <a:rPr lang="ru-RU" dirty="0" err="1"/>
              <a:t>Осадительные</a:t>
            </a:r>
            <a:r>
              <a:rPr lang="ru-RU" dirty="0"/>
              <a:t> центрифуги </a:t>
            </a:r>
            <a:r>
              <a:rPr lang="ru-RU" dirty="0" smtClean="0"/>
              <a:t>снабжены </a:t>
            </a:r>
            <a:r>
              <a:rPr lang="ru-RU" dirty="0"/>
              <a:t>сплошным ротором, фильтрующие — перфорированным, </a:t>
            </a:r>
            <a:r>
              <a:rPr lang="ru-RU" dirty="0" smtClean="0"/>
              <a:t>покрытым </a:t>
            </a:r>
            <a:r>
              <a:rPr lang="ru-RU" dirty="0"/>
              <a:t>фильтрующей тканью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Центрифуги с ручной выгрузкой применяют обычно для </a:t>
            </a:r>
            <a:r>
              <a:rPr lang="ru-RU" dirty="0" smtClean="0"/>
              <a:t>обезвоживания </a:t>
            </a:r>
            <a:r>
              <a:rPr lang="ru-RU" dirty="0"/>
              <a:t>штучных материалов в опытных и малотоннажных производствах.</a:t>
            </a:r>
          </a:p>
          <a:p>
            <a:pPr algn="just"/>
            <a:r>
              <a:rPr lang="ru-RU" i="1" dirty="0"/>
              <a:t>Фильтрация</a:t>
            </a:r>
            <a:r>
              <a:rPr lang="ru-RU" dirty="0"/>
              <a:t> — процесс разделения неоднородных систем с твердой дисперсной фазой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Фильтры предназначены для удаления из пищевых сред </a:t>
            </a:r>
            <a:r>
              <a:rPr lang="ru-RU" dirty="0" smtClean="0"/>
              <a:t>различных </a:t>
            </a:r>
            <a:r>
              <a:rPr lang="ru-RU" dirty="0"/>
              <a:t>механических примесей, осадка и отдельных составных компонентов с помощью пористой перегородки, способной про­пускать жидкость, но задерживать взвешенные в ней твердые </a:t>
            </a:r>
            <a:r>
              <a:rPr lang="ru-RU" dirty="0" smtClean="0"/>
              <a:t>частицы</a:t>
            </a:r>
            <a:r>
              <a:rPr lang="ru-RU" dirty="0"/>
              <a:t>. Основная часть любого фильтра — фильтровальный элемент, в качестве которого используют ткани из волокон растительного и животного происхождения, а также из синтетических, </a:t>
            </a:r>
            <a:r>
              <a:rPr lang="ru-RU" dirty="0" smtClean="0"/>
              <a:t>стеклянных</a:t>
            </a:r>
            <a:r>
              <a:rPr lang="ru-RU" dirty="0"/>
              <a:t>, керамических и металлических материалов. Фильтровальные элементы, изготовленные из синтетических волокон (</a:t>
            </a:r>
            <a:r>
              <a:rPr lang="ru-RU" dirty="0" err="1" smtClean="0"/>
              <a:t>поливинил-хлоридные</a:t>
            </a:r>
            <a:r>
              <a:rPr lang="ru-RU" dirty="0"/>
              <a:t>, полиамидные, лавсановые), по своим свойствам во многих отношениях превосходят хлопчатобумажные и шерстяные, так как в них высокая механическая прочность сочетается с </a:t>
            </a:r>
            <a:r>
              <a:rPr lang="ru-RU" dirty="0" err="1" smtClean="0"/>
              <a:t>термоустойчивостью</a:t>
            </a:r>
            <a:r>
              <a:rPr lang="ru-RU" dirty="0" smtClean="0"/>
              <a:t> </a:t>
            </a:r>
            <a:r>
              <a:rPr lang="ru-RU" dirty="0"/>
              <a:t>и невосприимчивостью к воздействию </a:t>
            </a:r>
            <a:r>
              <a:rPr lang="ru-RU" dirty="0" smtClean="0"/>
              <a:t>микроорганизмов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Металлические элементы выполняют в виде сеток и тканей из нержавеющих сталей, а также перфорированных листов. Послед­ние обычно используют при разделении систем, содержащих </a:t>
            </a:r>
            <a:r>
              <a:rPr lang="ru-RU" dirty="0" smtClean="0"/>
              <a:t>грубодисперсные </a:t>
            </a:r>
            <a:r>
              <a:rPr lang="ru-RU" dirty="0"/>
              <a:t>частицы, и в качестве опорных перегородок для фильтровальных тканей.</a:t>
            </a:r>
          </a:p>
          <a:p>
            <a:pPr algn="just"/>
            <a:r>
              <a:rPr lang="ru-RU" dirty="0"/>
              <a:t>В перерабатывающих производствах применяют фильтры </a:t>
            </a:r>
            <a:r>
              <a:rPr lang="ru-RU" dirty="0" smtClean="0"/>
              <a:t>периодического </a:t>
            </a:r>
            <a:r>
              <a:rPr lang="ru-RU" dirty="0"/>
              <a:t>и непрерывного действия. Большинство из них </a:t>
            </a:r>
            <a:r>
              <a:rPr lang="ru-RU" dirty="0" smtClean="0"/>
              <a:t>работает </a:t>
            </a:r>
            <a:r>
              <a:rPr lang="ru-RU" dirty="0"/>
              <a:t>в закрытом потоке под вакуумом или при избыточном </a:t>
            </a:r>
            <a:r>
              <a:rPr lang="ru-RU" dirty="0" smtClean="0"/>
              <a:t>давлении </a:t>
            </a:r>
            <a:r>
              <a:rPr lang="ru-RU" dirty="0"/>
              <a:t>в системе.</a:t>
            </a:r>
          </a:p>
          <a:p>
            <a:pPr algn="just"/>
            <a:r>
              <a:rPr lang="ru-RU" dirty="0"/>
              <a:t>В зависимости от конструкции фильтрующего элемента </a:t>
            </a:r>
            <a:r>
              <a:rPr lang="ru-RU" dirty="0" smtClean="0"/>
              <a:t>фильтры </a:t>
            </a:r>
            <a:r>
              <a:rPr lang="ru-RU" dirty="0"/>
              <a:t>делятся на цилиндрические и дисковые.</a:t>
            </a:r>
          </a:p>
          <a:p>
            <a:pPr algn="just"/>
            <a:r>
              <a:rPr lang="ru-RU" dirty="0"/>
              <a:t>Цилиндрические фильтры периодического действия бывают с одноразовыми и многоразовыми фильтрующими элементами.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Частным случаем фильтрования пищевых сред является </a:t>
            </a:r>
            <a:r>
              <a:rPr lang="ru-RU" dirty="0" smtClean="0"/>
              <a:t>обработка </a:t>
            </a:r>
            <a:r>
              <a:rPr lang="ru-RU" dirty="0"/>
              <a:t>их мембранными методами. Наряду с разделением эти </a:t>
            </a:r>
            <a:r>
              <a:rPr lang="ru-RU" dirty="0" smtClean="0"/>
              <a:t>методы </a:t>
            </a:r>
            <a:r>
              <a:rPr lang="ru-RU" dirty="0"/>
              <a:t>позволяют повышать концентрацию отдельных составляющих пищевых сред. Сущность всех мембранных методов — разделение и концентрирование сырья в процессе фильтрации через </a:t>
            </a:r>
            <a:r>
              <a:rPr lang="ru-RU" dirty="0" smtClean="0"/>
              <a:t>специальные </a:t>
            </a:r>
            <a:r>
              <a:rPr lang="ru-RU" dirty="0"/>
              <a:t>мембраны под действием давления или электрического поля (электродиализ).</a:t>
            </a:r>
          </a:p>
          <a:p>
            <a:pPr algn="just"/>
            <a:r>
              <a:rPr lang="ru-RU" dirty="0"/>
              <a:t>В перерабатывающей промышленности находит применение </a:t>
            </a:r>
            <a:r>
              <a:rPr lang="ru-RU" dirty="0" err="1"/>
              <a:t>баромембранное</a:t>
            </a:r>
            <a:r>
              <a:rPr lang="ru-RU" dirty="0"/>
              <a:t> разделение под действием перепада давления — микрофильтрация, ультрафильтрация и обратный осмос</a:t>
            </a:r>
            <a:r>
              <a:rPr lang="ru-RU" dirty="0" smtClean="0"/>
              <a:t>. Микрофильтрацию </a:t>
            </a:r>
            <a:r>
              <a:rPr lang="ru-RU" dirty="0"/>
              <a:t>применяют для разделения растворов, состоящих из частиц размером 0,02...10 мкм, ультрафильтрацию — 0,001...0,02 и обратный осмос — 0,0001...0,001 мкм.</a:t>
            </a:r>
          </a:p>
          <a:p>
            <a:pPr algn="just"/>
            <a:r>
              <a:rPr lang="ru-RU" b="1" i="1" dirty="0" smtClean="0"/>
              <a:t>Сепарирование</a:t>
            </a:r>
            <a:r>
              <a:rPr lang="ru-RU" dirty="0" smtClean="0"/>
              <a:t> </a:t>
            </a:r>
            <a:r>
              <a:rPr lang="ru-RU" dirty="0"/>
              <a:t>— процесс разделения неоднородных жидких смесей на фракции, различающиеся по плотности, в поле </a:t>
            </a:r>
            <a:r>
              <a:rPr lang="ru-RU" dirty="0" smtClean="0"/>
              <a:t>действия </a:t>
            </a:r>
            <a:r>
              <a:rPr lang="ru-RU" dirty="0"/>
              <a:t>центробежных сил.</a:t>
            </a:r>
          </a:p>
          <a:p>
            <a:pPr algn="just"/>
            <a:r>
              <a:rPr lang="ru-RU" dirty="0"/>
              <a:t>По технологическому признаку сепараторы делятся на три класса: сепараторы-осветлители, применяемые для разделения </a:t>
            </a:r>
            <a:r>
              <a:rPr lang="ru-RU" dirty="0" smtClean="0"/>
              <a:t>суспензии, сепараторы-разделители</a:t>
            </a:r>
            <a:r>
              <a:rPr lang="ru-RU" dirty="0"/>
              <a:t>, предназначенные для разделения эмульсий (</a:t>
            </a:r>
            <a:r>
              <a:rPr lang="ru-RU" dirty="0" smtClean="0"/>
              <a:t>выделения </a:t>
            </a:r>
            <a:r>
              <a:rPr lang="ru-RU" dirty="0"/>
              <a:t>легкой дисперсной фазы) и комбинированные сепараторы с двойным пакетом тарелок, т. е. снабженные как осветительными, так и разделительными тарелками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 типу ротора различают сепараторы тарельчатые и </a:t>
            </a:r>
            <a:r>
              <a:rPr lang="ru-RU" dirty="0" smtClean="0"/>
              <a:t>камерные</a:t>
            </a:r>
            <a:r>
              <a:rPr lang="ru-RU" dirty="0"/>
              <a:t>. Ротор тарельчатых сепараторов комплектуется пакетом </a:t>
            </a:r>
            <a:r>
              <a:rPr lang="ru-RU" dirty="0" smtClean="0"/>
              <a:t>конических вставок, </a:t>
            </a:r>
            <a:r>
              <a:rPr lang="ru-RU" dirty="0"/>
              <a:t>которые делят поток обрабатываемой жидкости на параллельные тонкие слои. Ротор камерных </a:t>
            </a:r>
            <a:r>
              <a:rPr lang="ru-RU" dirty="0" smtClean="0"/>
              <a:t>сепараторов </a:t>
            </a:r>
            <a:r>
              <a:rPr lang="ru-RU" dirty="0"/>
              <a:t>снабжен реберной </a:t>
            </a:r>
            <a:r>
              <a:rPr lang="ru-RU" dirty="0" smtClean="0"/>
              <a:t>вставкой или комплектом </a:t>
            </a:r>
            <a:r>
              <a:rPr lang="ru-RU" dirty="0"/>
              <a:t>концентрических цилиндрических вставок, разделяющих его объем на кольцевые камеры, по которым обрабатываемая </a:t>
            </a:r>
            <a:r>
              <a:rPr lang="ru-RU" dirty="0" smtClean="0"/>
              <a:t>жидкость </a:t>
            </a:r>
            <a:r>
              <a:rPr lang="ru-RU" dirty="0"/>
              <a:t>протекает последовательно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способу выгрузки твердой фракции из ротора различают </a:t>
            </a:r>
            <a:r>
              <a:rPr lang="ru-RU" dirty="0" smtClean="0"/>
              <a:t>сепараторы </a:t>
            </a:r>
            <a:r>
              <a:rPr lang="ru-RU" dirty="0"/>
              <a:t>с ручной и центробежной выгрузкой.</a:t>
            </a:r>
          </a:p>
          <a:p>
            <a:pPr algn="just"/>
            <a:r>
              <a:rPr lang="ru-RU" dirty="0"/>
              <a:t>По характеру выгрузки твердой фракции из ротора различают сепараторы с периодической, непрерывной и пульсирующей </a:t>
            </a:r>
            <a:r>
              <a:rPr lang="ru-RU" dirty="0" smtClean="0"/>
              <a:t>выгрузкой</a:t>
            </a:r>
            <a:r>
              <a:rPr lang="ru-RU" dirty="0"/>
              <a:t>. Периодическую выгрузку шлама из сепаратора </a:t>
            </a:r>
            <a:r>
              <a:rPr lang="ru-RU" dirty="0" smtClean="0"/>
              <a:t>производят</a:t>
            </a:r>
            <a:r>
              <a:rPr lang="ru-RU" dirty="0"/>
              <a:t>, как правило, </a:t>
            </a:r>
            <a:r>
              <a:rPr lang="ru-RU" dirty="0" smtClean="0"/>
              <a:t>вручную.</a:t>
            </a:r>
            <a:endParaRPr lang="ru-RU" dirty="0"/>
          </a:p>
          <a:p>
            <a:pPr algn="just"/>
            <a:r>
              <a:rPr lang="ru-RU" dirty="0"/>
              <a:t>По конструктивному исполнению устройства для выгрузки твердой фракции сепараторы подразделяют на сопловые и </a:t>
            </a:r>
            <a:r>
              <a:rPr lang="ru-RU" dirty="0" smtClean="0"/>
              <a:t>клапанные</a:t>
            </a:r>
            <a:r>
              <a:rPr lang="ru-RU" dirty="0"/>
              <a:t>. Сопловые сепараторы эффективны при отсутствии </a:t>
            </a:r>
            <a:r>
              <a:rPr lang="ru-RU" dirty="0" smtClean="0"/>
              <a:t>крупных </a:t>
            </a:r>
            <a:r>
              <a:rPr lang="ru-RU" dirty="0"/>
              <a:t>частиц в сепарируемом продукте и возможности добавления воды для облегчения выгрузки шлама. Клапанные разгрузочные устройства могут быть с верхним или нижним расположением подвижного затворного элемента.</a:t>
            </a:r>
          </a:p>
          <a:p>
            <a:pPr algn="just"/>
            <a:r>
              <a:rPr lang="ru-RU" dirty="0"/>
              <a:t>Клапанные сепараторы можно применять, в частности, для </a:t>
            </a:r>
            <a:r>
              <a:rPr lang="ru-RU" dirty="0" smtClean="0"/>
              <a:t>непрерывного </a:t>
            </a:r>
            <a:r>
              <a:rPr lang="ru-RU" dirty="0"/>
              <a:t>получения дрожжей влажностью 70...75 % вместо жидкого дрожжевого концентрата, получаемого с помощью </a:t>
            </a:r>
            <a:r>
              <a:rPr lang="ru-RU" dirty="0" smtClean="0"/>
              <a:t>сопловых </a:t>
            </a:r>
            <a:r>
              <a:rPr lang="ru-RU" dirty="0"/>
              <a:t>сепараторов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 способу подачи исходного продукта и вывода полученных жидких фракций различают сепараторы открытые, полузакрытые и герметические.</a:t>
            </a:r>
          </a:p>
          <a:p>
            <a:pPr algn="just"/>
            <a:r>
              <a:rPr lang="ru-RU" dirty="0"/>
              <a:t>В открытых сепараторах подача в ротор жидкой смеси и отвод полученных жидких фракций осуществляются открытым потоком. Процесс сепарирования не изолирован от доступа воздуха.</a:t>
            </a:r>
          </a:p>
          <a:p>
            <a:pPr algn="just"/>
            <a:r>
              <a:rPr lang="ru-RU" dirty="0"/>
              <a:t>В полузакрытых сепараторах жидкость подается в ротор </a:t>
            </a:r>
            <a:r>
              <a:rPr lang="ru-RU" dirty="0" smtClean="0"/>
              <a:t>открытым </a:t>
            </a:r>
            <a:r>
              <a:rPr lang="ru-RU" dirty="0"/>
              <a:t>потоком, а отводятся одна или обе жидкие фракции под </a:t>
            </a:r>
            <a:r>
              <a:rPr lang="ru-RU" dirty="0" smtClean="0"/>
              <a:t>давлением </a:t>
            </a:r>
            <a:r>
              <a:rPr lang="ru-RU" dirty="0"/>
              <a:t>по закрытым трубопроводам. Процесс сепарирования так­же не изолирован от доступа воздуха.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Роторы полузакрытого типа отличаются от роторов открытого типа наличием устройства для вывода продуктов сепарирования под давлением.</a:t>
            </a:r>
          </a:p>
          <a:p>
            <a:pPr algn="just"/>
            <a:r>
              <a:rPr lang="ru-RU" dirty="0" smtClean="0"/>
              <a:t>В герметических сепараторах подача в ротор исходной жидкости и отвод жидких фракций происходят под давлением по закры</a:t>
            </a:r>
            <a:r>
              <a:rPr lang="ru-RU" dirty="0"/>
              <a:t>тым трубопроводам, герметически соединенным с выпускными патрубками. Сепарирование происходит без доступа воздуха.</a:t>
            </a:r>
          </a:p>
          <a:p>
            <a:pPr algn="just"/>
            <a:r>
              <a:rPr lang="ru-RU" dirty="0"/>
              <a:t>Роторы герметических сепараторов отличаются от роторов </a:t>
            </a:r>
            <a:r>
              <a:rPr lang="ru-RU" dirty="0" smtClean="0"/>
              <a:t>открытых </a:t>
            </a:r>
            <a:r>
              <a:rPr lang="ru-RU" dirty="0"/>
              <a:t>и полузакрытых сепараторов конструкцией подводящих и отводящих устройств.</a:t>
            </a:r>
          </a:p>
          <a:p>
            <a:pPr algn="just"/>
            <a:r>
              <a:rPr lang="ru-RU" dirty="0"/>
              <a:t>В герметических сепараторах исходная жидкость подается в </a:t>
            </a:r>
            <a:r>
              <a:rPr lang="ru-RU" dirty="0" smtClean="0"/>
              <a:t>ротор </a:t>
            </a:r>
            <a:r>
              <a:rPr lang="ru-RU" dirty="0"/>
              <a:t>через нижнее подводящее устройство и по каналу полого </a:t>
            </a:r>
            <a:r>
              <a:rPr lang="ru-RU" dirty="0" smtClean="0"/>
              <a:t>вертикального </a:t>
            </a:r>
            <a:r>
              <a:rPr lang="ru-RU" dirty="0"/>
              <a:t>вала или через верхнее подводящее устройство; </a:t>
            </a:r>
            <a:r>
              <a:rPr lang="ru-RU" dirty="0" smtClean="0"/>
              <a:t>жидкая </a:t>
            </a:r>
            <a:r>
              <a:rPr lang="ru-RU" dirty="0"/>
              <a:t>фракция выводится всегда через верхнее отводящее </a:t>
            </a:r>
            <a:r>
              <a:rPr lang="ru-RU" dirty="0" smtClean="0"/>
              <a:t>устройство</a:t>
            </a:r>
            <a:r>
              <a:rPr lang="ru-RU" dirty="0"/>
              <a:t>. Подводящие и отводящие устройства снабжены </a:t>
            </a:r>
            <a:r>
              <a:rPr lang="ru-RU" dirty="0" smtClean="0"/>
              <a:t>специальными </a:t>
            </a:r>
            <a:r>
              <a:rPr lang="ru-RU" dirty="0"/>
              <a:t>уплотняющими элементами между неподвижными и вращающимися деталями.</a:t>
            </a:r>
          </a:p>
          <a:p>
            <a:pPr algn="just"/>
            <a:r>
              <a:rPr lang="ru-RU" dirty="0"/>
              <a:t>Жидкость можно подавать насосом, расположенным в </a:t>
            </a:r>
            <a:r>
              <a:rPr lang="ru-RU" dirty="0" smtClean="0"/>
              <a:t>технологической </a:t>
            </a:r>
            <a:r>
              <a:rPr lang="ru-RU" dirty="0"/>
              <a:t>линии, или насосом, смонтированным в станине сепара­тора. Исходная жидкость поступает в патрубок и нагнетается в </a:t>
            </a:r>
            <a:r>
              <a:rPr lang="ru-RU" dirty="0" smtClean="0"/>
              <a:t>ротор </a:t>
            </a:r>
            <a:r>
              <a:rPr lang="ru-RU" dirty="0"/>
              <a:t>напорным диском, выполняющим роль центробежного </a:t>
            </a:r>
            <a:r>
              <a:rPr lang="ru-RU" dirty="0" smtClean="0"/>
              <a:t>насоса</a:t>
            </a:r>
            <a:r>
              <a:rPr lang="ru-RU" dirty="0"/>
              <a:t>, через полый вертикальный вал.</a:t>
            </a:r>
          </a:p>
          <a:p>
            <a:pPr algn="just"/>
            <a:r>
              <a:rPr lang="ru-RU" dirty="0"/>
              <a:t>К группе оборудования для разделения сыпучих продуктов </a:t>
            </a:r>
            <a:r>
              <a:rPr lang="ru-RU" dirty="0" smtClean="0"/>
              <a:t>измельчения </a:t>
            </a:r>
            <a:r>
              <a:rPr lang="ru-RU" dirty="0"/>
              <a:t>пищевых сред относятся рассевы, </a:t>
            </a:r>
            <a:r>
              <a:rPr lang="ru-RU" dirty="0" err="1"/>
              <a:t>ситовеечные</a:t>
            </a:r>
            <a:r>
              <a:rPr lang="ru-RU" dirty="0"/>
              <a:t> </a:t>
            </a:r>
            <a:r>
              <a:rPr lang="ru-RU" dirty="0" smtClean="0"/>
              <a:t>машины</a:t>
            </a:r>
            <a:r>
              <a:rPr lang="ru-RU" dirty="0"/>
              <a:t>, </a:t>
            </a:r>
            <a:r>
              <a:rPr lang="ru-RU" dirty="0" err="1"/>
              <a:t>виброцентрофугалы</a:t>
            </a:r>
            <a:r>
              <a:rPr lang="ru-RU" dirty="0"/>
              <a:t>, крупосортировочные машины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ОБОРУДОВАНИЕ ДЛЯ РАЗДЕЛЕНИЯ ЖИДКИХ ПИЩЕВЫХ СРЕД</a:t>
            </a:r>
          </a:p>
          <a:p>
            <a:pPr algn="just"/>
            <a:r>
              <a:rPr lang="ru-RU" b="1" dirty="0"/>
              <a:t>Отстойник системы Чугунова</a:t>
            </a:r>
            <a:r>
              <a:rPr lang="ru-RU" dirty="0"/>
              <a:t> используют в сахарной </a:t>
            </a:r>
            <a:r>
              <a:rPr lang="ru-RU" dirty="0" smtClean="0"/>
              <a:t>промышленности </a:t>
            </a:r>
            <a:r>
              <a:rPr lang="ru-RU" dirty="0"/>
              <a:t>для разделения сока I сатурации. Общая площадь </a:t>
            </a:r>
            <a:r>
              <a:rPr lang="ru-RU" dirty="0" smtClean="0"/>
              <a:t>поверхности </a:t>
            </a:r>
            <a:r>
              <a:rPr lang="ru-RU" dirty="0"/>
              <a:t>отстаивания 9,4 м</a:t>
            </a:r>
            <a:r>
              <a:rPr lang="ru-RU" baseline="30000" dirty="0"/>
              <a:t>2</a:t>
            </a:r>
            <a:r>
              <a:rPr lang="ru-RU" dirty="0"/>
              <a:t> на 100 т перерабатываемой свеклы при высоте всех секций 800 мм.</a:t>
            </a: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20480" cy="534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44008" y="1479267"/>
            <a:ext cx="4499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Отстойник системы Чугунова: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1—подготовительная секция; 2—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трубовал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; 3 — приемник; 4— окна; 5— мешалка I секции; 6—вставки; 7—кольцевые трубы; 8 — трубы; 9— корпус; 10— воздушная оттяжка; 11— мешалки; 12— лопатки; 13— сборники; 14 — днища секций; 15— люки; 16— лопасти мешалок; 17— насадки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9595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67536" y="1916832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разделения суспензий с концентрацией твердой фазы 1...40 % используют отстойные центрифуги со </a:t>
            </a:r>
            <a:r>
              <a:rPr lang="ru-RU" dirty="0" err="1"/>
              <a:t>шнековой</a:t>
            </a:r>
            <a:r>
              <a:rPr lang="ru-RU" dirty="0"/>
              <a:t> </a:t>
            </a:r>
            <a:r>
              <a:rPr lang="ru-RU" dirty="0" smtClean="0"/>
              <a:t>выгрузкой </a:t>
            </a:r>
            <a:r>
              <a:rPr lang="ru-RU" dirty="0"/>
              <a:t>осадка. В отличие от фильтрующих центрифуг они выдают осадок с содержанием жидкой </a:t>
            </a:r>
            <a:r>
              <a:rPr lang="ru-RU" dirty="0" smtClean="0"/>
              <a:t>фазы</a:t>
            </a:r>
            <a:r>
              <a:rPr lang="ru-RU" dirty="0" smtClean="0"/>
              <a:t> 30...40 %.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60648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Центрифуга с ножевой выгрузкой осадка:</a:t>
            </a:r>
          </a:p>
          <a:p>
            <a:r>
              <a:rPr lang="ru-RU" dirty="0" smtClean="0"/>
              <a:t>1 </a:t>
            </a:r>
            <a:r>
              <a:rPr lang="ru-RU" dirty="0"/>
              <a:t>— наклонный желоб; </a:t>
            </a:r>
            <a:r>
              <a:rPr lang="ru-RU" dirty="0" smtClean="0"/>
              <a:t>2— </a:t>
            </a:r>
            <a:r>
              <a:rPr lang="ru-RU" dirty="0"/>
              <a:t>гидроцилиндр; 3— нож; 4— сетка; 5—ротор; </a:t>
            </a:r>
            <a:r>
              <a:rPr lang="ru-RU" dirty="0" smtClean="0"/>
              <a:t>6—корпус </a:t>
            </a:r>
            <a:r>
              <a:rPr lang="ru-RU" dirty="0"/>
              <a:t>центрифуги; 7— вал; 8— шкив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17032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перерабатывающих производствах для разделения пищевых сред используют установки, работающие на основе мембранных методов разделения жидкостных систем. С помощью таких </a:t>
            </a:r>
            <a:r>
              <a:rPr lang="ru-RU" dirty="0" smtClean="0"/>
              <a:t>установок </a:t>
            </a:r>
            <a:r>
              <a:rPr lang="ru-RU" dirty="0"/>
              <a:t>вырабатывают, например, молочный белок и </a:t>
            </a:r>
            <a:r>
              <a:rPr lang="ru-RU" dirty="0" smtClean="0"/>
              <a:t>концентрированное </a:t>
            </a:r>
            <a:r>
              <a:rPr lang="ru-RU" dirty="0"/>
              <a:t>обезжиренное молоко для некоторых технологических </a:t>
            </a:r>
            <a:r>
              <a:rPr lang="ru-RU" dirty="0" smtClean="0"/>
              <a:t>производств. Исполнительный </a:t>
            </a:r>
            <a:r>
              <a:rPr lang="ru-RU" dirty="0"/>
              <a:t>орган установок для фильтрации и обратного осмоса — полупроницаемая мембрана на основе ацетата </a:t>
            </a:r>
            <a:r>
              <a:rPr lang="ru-RU" dirty="0" smtClean="0"/>
              <a:t>целлюлозы </a:t>
            </a:r>
            <a:r>
              <a:rPr lang="ru-RU" dirty="0"/>
              <a:t>и пористых полимерных материалов. Для ультрафильтрации применяют мембраны с размерами пор 500... 100 нм. </a:t>
            </a:r>
            <a:r>
              <a:rPr lang="ru-RU" dirty="0" smtClean="0"/>
              <a:t>Процесс ультрафильтрации </a:t>
            </a:r>
            <a:r>
              <a:rPr lang="ru-RU" dirty="0"/>
              <a:t>проводят под давлением 0,1 ...0,5 МПа. Для обратного </a:t>
            </a:r>
            <a:r>
              <a:rPr lang="ru-RU" dirty="0" smtClean="0"/>
              <a:t>осмоса </a:t>
            </a:r>
            <a:r>
              <a:rPr lang="ru-RU" dirty="0"/>
              <a:t>используют полупроницаемые мембраны с размерами пор </a:t>
            </a:r>
            <a:r>
              <a:rPr lang="ru-RU" dirty="0" smtClean="0"/>
              <a:t>менее </a:t>
            </a:r>
            <a:r>
              <a:rPr lang="ru-RU" dirty="0"/>
              <a:t>50 нм, процесс ведут при давлении 1...10 МПа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0981"/>
            <a:ext cx="4932860" cy="64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6056" y="117692"/>
            <a:ext cx="3923928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Промышленные мембранные аппараты представляют собой наборы мембранных элементов: ячеек, секций, модулей. Для </a:t>
            </a:r>
            <a:r>
              <a:rPr lang="ru-RU" dirty="0" err="1" smtClean="0"/>
              <a:t>баромембранного</a:t>
            </a:r>
            <a:r>
              <a:rPr lang="ru-RU" dirty="0" smtClean="0"/>
              <a:t> разделения применяют четыре типа мембранных аппаратов: </a:t>
            </a:r>
            <a:r>
              <a:rPr lang="ru-RU" dirty="0" err="1" smtClean="0"/>
              <a:t>плоскорамные</a:t>
            </a:r>
            <a:r>
              <a:rPr lang="ru-RU" dirty="0" smtClean="0"/>
              <a:t>, трубчатые, рулонные и с полыми волокнами. Такая установка состоит из фильтрующего аппарата, насоса для подачи в аппарат продукта, насоса для проталкивания его через мембранные фильтры. На первой стадии в результате ультрафильтрации получают концентрат, содержащий от 3 до 15% белка и </a:t>
            </a:r>
            <a:r>
              <a:rPr lang="ru-RU" dirty="0" err="1" smtClean="0"/>
              <a:t>лактозно-солевой</a:t>
            </a:r>
            <a:r>
              <a:rPr lang="ru-RU" dirty="0" smtClean="0"/>
              <a:t> раствор. На второй - </a:t>
            </a:r>
            <a:r>
              <a:rPr lang="ru-RU" dirty="0" err="1" smtClean="0"/>
              <a:t>лактозно-солевой</a:t>
            </a:r>
            <a:r>
              <a:rPr lang="ru-RU" dirty="0" smtClean="0"/>
              <a:t> раствор пропускают через обратноосмотическую мембрану и получают концентрированный раствор лактозы (10...20 %) и фильтрат, который представляет собой 1%-й раствор солей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1755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Wenn</dc:creator>
  <cp:lastModifiedBy>Wenn</cp:lastModifiedBy>
  <cp:revision>6</cp:revision>
  <dcterms:created xsi:type="dcterms:W3CDTF">2010-10-26T09:10:10Z</dcterms:created>
  <dcterms:modified xsi:type="dcterms:W3CDTF">2010-10-26T10:02:59Z</dcterms:modified>
</cp:coreProperties>
</file>